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468" r:id="rId4"/>
    <p:sldId id="401" r:id="rId5"/>
    <p:sldId id="483" r:id="rId6"/>
    <p:sldId id="522" r:id="rId7"/>
    <p:sldId id="521" r:id="rId8"/>
    <p:sldId id="488" r:id="rId9"/>
    <p:sldId id="489" r:id="rId10"/>
    <p:sldId id="490" r:id="rId11"/>
    <p:sldId id="484" r:id="rId12"/>
    <p:sldId id="491" r:id="rId13"/>
    <p:sldId id="492" r:id="rId14"/>
    <p:sldId id="493" r:id="rId15"/>
    <p:sldId id="353" r:id="rId16"/>
    <p:sldId id="469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81" r:id="rId25"/>
    <p:sldId id="517" r:id="rId26"/>
    <p:sldId id="478" r:id="rId27"/>
    <p:sldId id="523" r:id="rId28"/>
    <p:sldId id="518" r:id="rId29"/>
    <p:sldId id="482" r:id="rId30"/>
    <p:sldId id="494" r:id="rId31"/>
    <p:sldId id="495" r:id="rId32"/>
    <p:sldId id="496" r:id="rId33"/>
    <p:sldId id="485" r:id="rId34"/>
    <p:sldId id="497" r:id="rId35"/>
    <p:sldId id="501" r:id="rId36"/>
    <p:sldId id="499" r:id="rId37"/>
    <p:sldId id="486" r:id="rId38"/>
    <p:sldId id="502" r:id="rId39"/>
    <p:sldId id="503" r:id="rId40"/>
    <p:sldId id="504" r:id="rId41"/>
    <p:sldId id="505" r:id="rId42"/>
    <p:sldId id="506" r:id="rId43"/>
    <p:sldId id="507" r:id="rId44"/>
    <p:sldId id="509" r:id="rId45"/>
    <p:sldId id="510" r:id="rId46"/>
    <p:sldId id="519" r:id="rId47"/>
    <p:sldId id="524" r:id="rId48"/>
    <p:sldId id="349" r:id="rId49"/>
    <p:sldId id="466" r:id="rId50"/>
    <p:sldId id="400" r:id="rId51"/>
    <p:sldId id="525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HTTP Basics" id="{D50B3049-70C2-4A7B-A434-1CA88C6C24CD}">
          <p14:sldIdLst>
            <p14:sldId id="483"/>
            <p14:sldId id="522"/>
            <p14:sldId id="521"/>
            <p14:sldId id="488"/>
            <p14:sldId id="489"/>
            <p14:sldId id="490"/>
          </p14:sldIdLst>
        </p14:section>
        <p14:section name="Developer Tools" id="{E0AEEA01-584D-45CB-AAFD-C8B47DC5FAC8}">
          <p14:sldIdLst>
            <p14:sldId id="484"/>
            <p14:sldId id="491"/>
            <p14:sldId id="492"/>
            <p14:sldId id="493"/>
          </p14:sldIdLst>
        </p14:section>
        <p14:section name="HTML Forms" id="{BC4A3995-4CED-4320-A673-95328C9C809D}">
          <p14:sldIdLst>
            <p14:sldId id="353"/>
            <p14:sldId id="469"/>
            <p14:sldId id="471"/>
            <p14:sldId id="472"/>
            <p14:sldId id="473"/>
          </p14:sldIdLst>
        </p14:section>
        <p14:section name="URL" id="{8690D1C9-23F3-4A45-A47A-B0B5CAB7CA60}">
          <p14:sldIdLst>
            <p14:sldId id="474"/>
            <p14:sldId id="475"/>
            <p14:sldId id="476"/>
            <p14:sldId id="477"/>
            <p14:sldId id="481"/>
            <p14:sldId id="517"/>
            <p14:sldId id="478"/>
            <p14:sldId id="523"/>
            <p14:sldId id="518"/>
          </p14:sldIdLst>
        </p14:section>
        <p14:section name="MIME" id="{22C8F2EE-1110-4C38-B0FE-060ED8A1D5DB}">
          <p14:sldIdLst>
            <p14:sldId id="482"/>
            <p14:sldId id="494"/>
            <p14:sldId id="495"/>
            <p14:sldId id="496"/>
          </p14:sldIdLst>
        </p14:section>
        <p14:section name="HTTP Request" id="{0EBCF037-30E0-4149-8442-B2F2C5D19646}">
          <p14:sldIdLst>
            <p14:sldId id="485"/>
            <p14:sldId id="497"/>
            <p14:sldId id="501"/>
            <p14:sldId id="499"/>
          </p14:sldIdLst>
        </p14:section>
        <p14:section name="HTTP Response" id="{7169BEAA-2F24-4102-ABEC-9707C86880F6}">
          <p14:sldIdLst>
            <p14:sldId id="486"/>
            <p14:sldId id="502"/>
            <p14:sldId id="503"/>
            <p14:sldId id="504"/>
            <p14:sldId id="505"/>
            <p14:sldId id="506"/>
            <p14:sldId id="507"/>
            <p14:sldId id="509"/>
            <p14:sldId id="510"/>
            <p14:sldId id="519"/>
            <p14:sldId id="524"/>
          </p14:sldIdLst>
        </p14:section>
        <p14:section name="Conclusion" id="{10E03AB1-9AA8-4E86-9A64-D741901E50A2}">
          <p14:sldIdLst>
            <p14:sldId id="349"/>
            <p14:sldId id="466"/>
            <p14:sldId id="400"/>
            <p14:sldId id="52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A72A"/>
    <a:srgbClr val="3399FF"/>
    <a:srgbClr val="F3BE60"/>
    <a:srgbClr val="FDFFFF"/>
    <a:srgbClr val="F3CD60"/>
    <a:srgbClr val="FFF0D9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4533" autoAdjust="0"/>
  </p:normalViewPr>
  <p:slideViewPr>
    <p:cSldViewPr>
      <p:cViewPr varScale="1">
        <p:scale>
          <a:sx n="73" d="100"/>
          <a:sy n="73" d="100"/>
        </p:scale>
        <p:origin x="-48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508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779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44575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09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7663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20314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0461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9578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827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41702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069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18375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56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7659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259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0021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6F3B4CB-C590-4A76-8DEF-08CA2B184F9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eveloper.mozilla.org/en-US/docs/Tool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nn-NO/firefox/addon/rested/?src=search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5.png"/><Relationship Id="rId18" Type="http://schemas.openxmlformats.org/officeDocument/2006/relationships/slide" Target="slide36.xml"/><Relationship Id="rId3" Type="http://schemas.openxmlformats.org/officeDocument/2006/relationships/slide" Target="slide14.xml"/><Relationship Id="rId7" Type="http://schemas.openxmlformats.org/officeDocument/2006/relationships/image" Target="../media/image13.png"/><Relationship Id="rId12" Type="http://schemas.openxmlformats.org/officeDocument/2006/relationships/slide" Target="slide4.xml"/><Relationship Id="rId17" Type="http://schemas.openxmlformats.org/officeDocument/2006/relationships/image" Target="../media/image171.png"/><Relationship Id="rId2" Type="http://schemas.openxmlformats.org/officeDocument/2006/relationships/image" Target="../media/image12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5" Type="http://schemas.openxmlformats.org/officeDocument/2006/relationships/slide" Target="slide32.xml"/><Relationship Id="rId10" Type="http://schemas.openxmlformats.org/officeDocument/2006/relationships/image" Target="../media/image14.pn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28.xml"/><Relationship Id="rId14" Type="http://schemas.openxmlformats.org/officeDocument/2006/relationships/image" Target="../media/image16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ttp/http_header_fields.ht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57200"/>
            <a:ext cx="9967699" cy="1476352"/>
          </a:xfrm>
        </p:spPr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08212" y="1965299"/>
            <a:ext cx="9753600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Forms, HTTP Request </a:t>
            </a:r>
          </a:p>
          <a:p>
            <a:r>
              <a:rPr lang="en-US" dirty="0"/>
              <a:t>&amp; HTTP Response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4995969" y="3918930"/>
            <a:ext cx="1844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Server -HTTP Protocol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4EE79C-D6E8-4063-A297-796531AC55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3365" y="3308347"/>
            <a:ext cx="4781550" cy="328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A8E0FB8-B789-44FF-BB14-DAF89B355EA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Dev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6859" y="1072968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3819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Dev Tools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612" y="1598441"/>
            <a:ext cx="4800600" cy="413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Mozilla Developer Tools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386F52C-06D2-4AA3-A5EB-1371CDB228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967"/>
          <a:stretch/>
        </p:blipFill>
        <p:spPr>
          <a:xfrm>
            <a:off x="6564915" y="1598441"/>
            <a:ext cx="4724400" cy="4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Add-ons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Postman</a:t>
            </a:r>
            <a:r>
              <a:rPr lang="en-US" sz="36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Rested</a:t>
            </a:r>
            <a:r>
              <a:rPr lang="en-US" sz="36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905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5525FF42-1FC8-4EBE-A468-7A70ABBC9B6E}"/>
              </a:ext>
            </a:extLst>
          </p:cNvPr>
          <p:cNvSpPr/>
          <p:nvPr/>
        </p:nvSpPr>
        <p:spPr>
          <a:xfrm>
            <a:off x="7694612" y="2133600"/>
            <a:ext cx="2743200" cy="274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300" dirty="0">
                <a:solidFill>
                  <a:schemeClr val="bg1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xmlns="" val="35727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613" y="586740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Fiddler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D54FCF-5083-4675-B21C-1D7663F7A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4812" y="2082196"/>
            <a:ext cx="3200400" cy="3200400"/>
          </a:xfrm>
          <a:prstGeom prst="rect">
            <a:avLst/>
          </a:prstGeom>
        </p:spPr>
      </p:pic>
      <p:pic>
        <p:nvPicPr>
          <p:cNvPr id="10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xmlns="" id="{874AE0CE-8B82-4D88-8394-5D826876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08219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EE8D64-F524-4879-9513-C426DDEC959D}"/>
              </a:ext>
            </a:extLst>
          </p:cNvPr>
          <p:cNvSpPr txBox="1"/>
          <p:nvPr/>
        </p:nvSpPr>
        <p:spPr>
          <a:xfrm>
            <a:off x="7749645" y="5867399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Postman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5100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 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3D6291-A119-43B3-9299-D0BAE6724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6647" y="2047168"/>
            <a:ext cx="9165623" cy="21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219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Down 13"/>
          <p:cNvSpPr/>
          <p:nvPr/>
        </p:nvSpPr>
        <p:spPr>
          <a:xfrm rot="16200000">
            <a:off x="5138444" y="4843143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4624" y="2196783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action="home.html"</a:t>
            </a:r>
            <a:r>
              <a:rPr lang="en-US" sz="2500" noProof="1"/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5E9D7A5-D259-40C8-BCFC-2E90E14E2A55}"/>
              </a:ext>
            </a:extLst>
          </p:cNvPr>
          <p:cNvGrpSpPr/>
          <p:nvPr/>
        </p:nvGrpSpPr>
        <p:grpSpPr>
          <a:xfrm>
            <a:off x="608012" y="4267200"/>
            <a:ext cx="4319588" cy="1707855"/>
            <a:chOff x="1598612" y="4126030"/>
            <a:chExt cx="2907856" cy="11496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2C8B677-8715-4544-A88E-BB20DFDE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598612" y="4126030"/>
              <a:ext cx="2438400" cy="11496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83EC01A-15EA-4BDF-BD87-14F4F66A2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037012" y="4126030"/>
              <a:ext cx="469456" cy="114969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5C1EC71-7B13-4C10-999F-77796D3E0C79}"/>
              </a:ext>
            </a:extLst>
          </p:cNvPr>
          <p:cNvGrpSpPr/>
          <p:nvPr/>
        </p:nvGrpSpPr>
        <p:grpSpPr>
          <a:xfrm>
            <a:off x="5797258" y="4267200"/>
            <a:ext cx="5935954" cy="1716280"/>
            <a:chOff x="1" y="1142997"/>
            <a:chExt cx="4602203" cy="13306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67F3620-B6BB-4337-B53D-516F0B9A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" y="1143000"/>
              <a:ext cx="4037012" cy="13306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980C2FC6-FB19-48CD-AD27-E3FF1FBD3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-6215"/>
            <a:stretch/>
          </p:blipFill>
          <p:spPr>
            <a:xfrm>
              <a:off x="4002219" y="1142997"/>
              <a:ext cx="599985" cy="1330646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C9AFFAB-7BF2-42B3-916D-547836EDAE67}"/>
              </a:ext>
            </a:extLst>
          </p:cNvPr>
          <p:cNvSpPr/>
          <p:nvPr/>
        </p:nvSpPr>
        <p:spPr>
          <a:xfrm>
            <a:off x="3777932" y="2239041"/>
            <a:ext cx="1988846" cy="405099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xmlns="" id="{030C36B4-8130-4278-9CDA-FA315D0E0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228" y="1220951"/>
            <a:ext cx="3525984" cy="1127739"/>
          </a:xfrm>
          <a:prstGeom prst="wedgeRoundRectCallout">
            <a:avLst>
              <a:gd name="adj1" fmla="val -117601"/>
              <a:gd name="adj2" fmla="val 44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Relative URL to the current file</a:t>
            </a:r>
            <a:endParaRPr lang="bg-BG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69159A8-85A6-4EEC-8869-E6AA017E6182}"/>
              </a:ext>
            </a:extLst>
          </p:cNvPr>
          <p:cNvGrpSpPr/>
          <p:nvPr/>
        </p:nvGrpSpPr>
        <p:grpSpPr>
          <a:xfrm>
            <a:off x="6964541" y="4391902"/>
            <a:ext cx="4721015" cy="2212947"/>
            <a:chOff x="1" y="152399"/>
            <a:chExt cx="3213714" cy="15064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D6427921-8ACF-4838-8ADF-69DA76C47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" y="152399"/>
              <a:ext cx="2665412" cy="15064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CB557C79-C6BB-4B55-8286-CD46BCC8B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665413" y="152399"/>
              <a:ext cx="548302" cy="1506409"/>
            </a:xfrm>
            <a:prstGeom prst="rect">
              <a:avLst/>
            </a:prstGeom>
          </p:spPr>
        </p:pic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method</a:t>
            </a:r>
            <a:r>
              <a:rPr lang="en-US" dirty="0"/>
              <a:t> to use when sending form</a:t>
            </a:r>
            <a:r>
              <a:rPr lang="bg-BG" dirty="0"/>
              <a:t> </a:t>
            </a:r>
            <a:r>
              <a:rPr lang="en-US" dirty="0"/>
              <a:t>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6107506" y="4960082"/>
            <a:ext cx="425130" cy="1072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531811" y="2018391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method="get"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8394866" y="2224415"/>
            <a:ext cx="3200400" cy="1349479"/>
          </a:xfrm>
          <a:prstGeom prst="wedgeRoundRectCallout">
            <a:avLst>
              <a:gd name="adj1" fmla="val 14000"/>
              <a:gd name="adj2" fmla="val 1616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6BF6D5E-F670-44F8-987C-A459DCE3CC92}"/>
              </a:ext>
            </a:extLst>
          </p:cNvPr>
          <p:cNvGrpSpPr/>
          <p:nvPr/>
        </p:nvGrpSpPr>
        <p:grpSpPr>
          <a:xfrm>
            <a:off x="1687833" y="4390953"/>
            <a:ext cx="3840930" cy="2213900"/>
            <a:chOff x="1" y="152397"/>
            <a:chExt cx="2788133" cy="1607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EDD2B1BD-5C8F-4130-B592-CB1D15D9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" y="152400"/>
              <a:ext cx="2436812" cy="16070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214829E4-7499-4A5A-80DE-ED3F897CB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436813" y="152397"/>
              <a:ext cx="351321" cy="1607068"/>
            </a:xfrm>
            <a:prstGeom prst="rect">
              <a:avLst/>
            </a:prstGeom>
          </p:spPr>
        </p:pic>
      </p:grpSp>
      <p:sp>
        <p:nvSpPr>
          <p:cNvPr id="10" name="Arrow: Bent 9">
            <a:extLst>
              <a:ext uri="{FF2B5EF4-FFF2-40B4-BE49-F238E27FC236}">
                <a16:creationId xmlns:a16="http://schemas.microsoft.com/office/drawing/2014/main" xmlns="" id="{54038100-760B-4C4F-9481-FF9820A4F04F}"/>
              </a:ext>
            </a:extLst>
          </p:cNvPr>
          <p:cNvSpPr/>
          <p:nvPr/>
        </p:nvSpPr>
        <p:spPr>
          <a:xfrm rot="10800000" flipH="1">
            <a:off x="760412" y="4203700"/>
            <a:ext cx="789346" cy="1505288"/>
          </a:xfrm>
          <a:prstGeom prst="bentArrow">
            <a:avLst>
              <a:gd name="adj1" fmla="val 24488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4A20CD74-07BB-46E6-AE77-F54BDBB489B5}"/>
              </a:ext>
            </a:extLst>
          </p:cNvPr>
          <p:cNvSpPr/>
          <p:nvPr/>
        </p:nvSpPr>
        <p:spPr>
          <a:xfrm>
            <a:off x="9538652" y="5103496"/>
            <a:ext cx="1219200" cy="34785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1207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3436293" y="3904324"/>
            <a:ext cx="828069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/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81181" y="1980079"/>
            <a:ext cx="371753" cy="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88815" y="3989587"/>
            <a:ext cx="2667000" cy="1056389"/>
          </a:xfrm>
          <a:prstGeom prst="wedgeRoundRectCallout">
            <a:avLst>
              <a:gd name="adj1" fmla="val 70295"/>
              <a:gd name="adj2" fmla="val 79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be explained later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03318" y="5583541"/>
            <a:ext cx="5313669" cy="941461"/>
          </a:xfrm>
          <a:prstGeom prst="wedgeRoundRectCallout">
            <a:avLst>
              <a:gd name="adj1" fmla="val -69457"/>
              <a:gd name="adj2" fmla="val -118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request form data and the response data  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80612" y="3248415"/>
            <a:ext cx="381000" cy="48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1838" y="1143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method="post"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19F6743-E1F8-4C94-8CA6-41E80A8DCFB1}"/>
              </a:ext>
            </a:extLst>
          </p:cNvPr>
          <p:cNvGrpSpPr/>
          <p:nvPr/>
        </p:nvGrpSpPr>
        <p:grpSpPr>
          <a:xfrm>
            <a:off x="8246639" y="1211455"/>
            <a:ext cx="3470348" cy="1879025"/>
            <a:chOff x="8544245" y="1322189"/>
            <a:chExt cx="3187379" cy="17258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61C152CD-9A7D-43BE-BB1A-A95AA88FB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544245" y="1322192"/>
              <a:ext cx="2785751" cy="17258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41D92EFE-3EB1-454B-BF3A-7DF9DBE07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1329996" y="1322189"/>
              <a:ext cx="401628" cy="172581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8B50946-769F-4EDE-8C43-F13446EF2A87}"/>
              </a:ext>
            </a:extLst>
          </p:cNvPr>
          <p:cNvSpPr/>
          <p:nvPr/>
        </p:nvSpPr>
        <p:spPr>
          <a:xfrm>
            <a:off x="3436293" y="5715000"/>
            <a:ext cx="1896119" cy="49764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16FCCB19-FA8F-41EC-B88E-82C2FE72DA46}"/>
              </a:ext>
            </a:extLst>
          </p:cNvPr>
          <p:cNvSpPr/>
          <p:nvPr/>
        </p:nvSpPr>
        <p:spPr>
          <a:xfrm>
            <a:off x="3434705" y="3929805"/>
            <a:ext cx="8282282" cy="1495801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2391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10" grpId="0" animBg="1"/>
      <p:bldP spid="12" grpId="0" animBg="1"/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81847" y="3268986"/>
            <a:ext cx="42513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2200" y="1066800"/>
            <a:ext cx="112644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2200" y="3842575"/>
            <a:ext cx="112644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/>
              <a:t>POST http://localhost/cgi-bin/index.cgi HTTP/1.1</a:t>
            </a:r>
          </a:p>
          <a:p>
            <a:r>
              <a:rPr lang="en-US" sz="2500" noProof="1"/>
              <a:t>Host: localhost</a:t>
            </a:r>
          </a:p>
          <a:p>
            <a:r>
              <a:rPr lang="en-US" sz="2500" noProof="1"/>
              <a:t>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</a:p>
          <a:p>
            <a:r>
              <a:rPr lang="en-US" sz="2500" noProof="1"/>
              <a:t>Content-Length: 23</a:t>
            </a:r>
          </a:p>
          <a:p>
            <a:endParaRPr lang="en-US" sz="2500" noProof="1"/>
          </a:p>
          <a:p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/>
              <a:t>&amp;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32812" y="5385595"/>
            <a:ext cx="2667000" cy="998522"/>
          </a:xfrm>
          <a:prstGeom prst="wedgeRoundRectCallout">
            <a:avLst>
              <a:gd name="adj1" fmla="val -126968"/>
              <a:gd name="adj2" fmla="val -752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483F0A3-BBA3-48EA-ACDE-A14F1039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32057" y="1460780"/>
            <a:ext cx="3154927" cy="2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6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646876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403127"/>
            <a:ext cx="9832319" cy="692873"/>
          </a:xfrm>
        </p:spPr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4062" y="13716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165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DDAC6AFF-EBA8-45ED-85E4-61D78FE271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726957"/>
                  </p:ext>
                </p:extLst>
              </p:nvPr>
            </p:nvGraphicFramePr>
            <p:xfrm>
              <a:off x="4426037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BC4A3995-4CED-4320-A673-95328C9C809D}">
                    <psez:zmPr id="{E566AFE4-8DD2-425C-82C4-49847EDBABF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2" name="Section Zoom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DDAC6AFF-EBA8-45ED-85E4-61D78FE271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26037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5AAF578F-3307-48A2-99E1-239D1A02E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3375"/>
                  </p:ext>
                </p:extLst>
              </p:nvPr>
            </p:nvGraphicFramePr>
            <p:xfrm>
              <a:off x="7999410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8690D1C9-23F3-4A45-A47A-B0B5CAB7CA60}">
                    <psez:zmPr id="{54AC382E-81A6-4024-97EB-B689BDBD224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5AAF578F-3307-48A2-99E1-239D1A02E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9410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C872F2A2-21DA-4D41-8C38-D276424C53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355867"/>
                  </p:ext>
                </p:extLst>
              </p:nvPr>
            </p:nvGraphicFramePr>
            <p:xfrm>
              <a:off x="836612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22C8F2EE-1110-4C38-B0FE-060ED8A1D5DB}">
                    <psez:zmPr id="{8A15073B-7B8C-4F41-ADA5-F9917DD1EC8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6" name="Section Zoom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C872F2A2-21DA-4D41-8C38-D276424C5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6612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29AD09FC-2B7F-4CF3-BA97-9757AFAC97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07724"/>
                  </p:ext>
                </p:extLst>
              </p:nvPr>
            </p:nvGraphicFramePr>
            <p:xfrm>
              <a:off x="836612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D50B3049-70C2-4A7B-A434-1CA88C6C24CD}">
                    <psez:zmPr id="{0840F68C-BA97-4F70-A74E-123FC18287E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8" name="Section Zoom 2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29AD09FC-2B7F-4CF3-BA97-9757AFAC9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6612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80907D18-CBE8-4502-9719-D4D3F0206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78916"/>
                  </p:ext>
                </p:extLst>
              </p:nvPr>
            </p:nvGraphicFramePr>
            <p:xfrm>
              <a:off x="4426037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0EBCF037-30E0-4149-8442-B2F2C5D19646}">
                    <psez:zmPr id="{18470E37-EAD8-4553-992A-5AFC00CE0387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2" name="Section Zoom 3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80907D18-CBE8-4502-9719-D4D3F0206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426037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77D33B15-BF15-4D39-A680-E9CCC7B9FB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559197"/>
                  </p:ext>
                </p:extLst>
              </p:nvPr>
            </p:nvGraphicFramePr>
            <p:xfrm>
              <a:off x="7994025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7169BEAA-2F24-4102-ABEC-9707C86880F6}">
                    <psez:zmPr id="{CDDB6586-D08C-4E85-8EB3-46A445462C2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Section Zoom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77D33B15-BF15-4D39-A680-E9CCC7B9F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994025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75044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478777"/>
            <a:chOff x="708027" y="1750203"/>
            <a:chExt cx="10491785" cy="147877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/>
                <a:t>Host</a:t>
              </a:r>
              <a:endParaRPr lang="en-GB" sz="2000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442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 </a:t>
            </a:r>
            <a:r>
              <a:rPr lang="en-US"/>
              <a:t>in C# 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Query string contains data that is not part of the path structure</a:t>
            </a:r>
          </a:p>
          <a:p>
            <a:pPr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/>
              <a:t>It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bg-BG" dirty="0"/>
              <a:t> </a:t>
            </a:r>
            <a:r>
              <a:rPr lang="en-US" dirty="0"/>
              <a:t>parameters are separated by some delimiter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8CD9D1-18D1-4FB9-81B9-F172BB98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26" y="4114800"/>
            <a:ext cx="97099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http://example.com/path/to/page?name=ferret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color=purple</a:t>
            </a:r>
          </a:p>
        </p:txBody>
      </p:sp>
    </p:spTree>
    <p:extLst>
      <p:ext uri="{BB962C8B-B14F-4D97-AF65-F5344CB8AC3E}">
        <p14:creationId xmlns:p14="http://schemas.microsoft.com/office/powerpoint/2010/main" xmlns="" val="29245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Unreserved URL characters – have no special meaning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URL characters – can have a special meaning in the URL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characters are escaped by percent encoding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51194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1BF3F1-1647-41BD-9BE4-BB41BBF1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5286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[0-9a-zA-Z]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BBB63F8-F2A4-4007-8508-ECD041AC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860981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 *  '  (  )  ;  :  @  &amp;  =  +  $  /  ,  ?  #  [  ]</a:t>
            </a:r>
          </a:p>
        </p:txBody>
      </p:sp>
    </p:spTree>
    <p:extLst>
      <p:ext uri="{BB962C8B-B14F-4D97-AF65-F5344CB8AC3E}">
        <p14:creationId xmlns:p14="http://schemas.microsoft.com/office/powerpoint/2010/main" xmlns="" val="20167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C6F9D979-622A-4532-9A40-30B4D29DE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other characters are escaped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 - Examples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2505" y="5739453"/>
            <a:ext cx="28812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Наков-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BCEAC20-CD81-49C9-847B-60A7E7BD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241" y="5735519"/>
            <a:ext cx="83470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11ED42EF-86D0-4CB7-9AAE-43B7CD058133}"/>
              </a:ext>
            </a:extLst>
          </p:cNvPr>
          <p:cNvSpPr/>
          <p:nvPr/>
        </p:nvSpPr>
        <p:spPr>
          <a:xfrm>
            <a:off x="3210389" y="5766109"/>
            <a:ext cx="343168" cy="389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xmlns="" id="{53808020-CBDF-479D-8209-B309BD059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47260715"/>
              </p:ext>
            </p:extLst>
          </p:nvPr>
        </p:nvGraphicFramePr>
        <p:xfrm>
          <a:off x="531812" y="2026920"/>
          <a:ext cx="685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02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 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9" name="AutoShape 7">
            <a:extLst>
              <a:ext uri="{FF2B5EF4-FFF2-40B4-BE49-F238E27FC236}">
                <a16:creationId xmlns:a16="http://schemas.microsoft.com/office/drawing/2014/main" xmlns="" id="{85E8F5D9-FD79-4C06-8700-34B7100B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912" y="3121735"/>
            <a:ext cx="3133500" cy="1899343"/>
          </a:xfrm>
          <a:prstGeom prst="wedgeRoundRectCallout">
            <a:avLst>
              <a:gd name="adj1" fmla="val -72168"/>
              <a:gd name="adj2" fmla="val 784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Each character is converted to its ASCII value, represented as hexadecimal digits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56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Read and decode a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URL Decode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F7CA9FF-310D-4E82-8350-A8020363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025682"/>
            <a:ext cx="6434375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http://www.google.bg/search?q=C%23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3B4D760-67AE-4B34-9F70-EE84EE592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1" y="4807031"/>
            <a:ext cx="8620149" cy="123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url = Console.ReadLine();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decodedUrl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WebUtility.UrlDecode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Console.WriteLine(decodedUrl);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865C671-CC1B-49DA-A53E-276BE5690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1" y="3187499"/>
            <a:ext cx="6434375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http://www.google.bg/search?q=C#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xmlns="" id="{BA72E6E5-CF6C-4883-A16A-E9383F851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403" y="2622035"/>
            <a:ext cx="3882206" cy="1434351"/>
          </a:xfrm>
          <a:prstGeom prst="wedgeRoundRectCallout">
            <a:avLst>
              <a:gd name="adj1" fmla="val -54035"/>
              <a:gd name="adj2" fmla="val 117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use WebUtily.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UrlEncode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(string) to encode parts of the URL 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2EE0C7F9-F047-4505-BE44-8B7F57974D78}"/>
              </a:ext>
            </a:extLst>
          </p:cNvPr>
          <p:cNvSpPr/>
          <p:nvPr/>
        </p:nvSpPr>
        <p:spPr>
          <a:xfrm>
            <a:off x="3460985" y="2622035"/>
            <a:ext cx="288013" cy="425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587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7433" y="1886129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298023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90802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85914" y="3870446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</a:t>
            </a:r>
            <a:b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20370" y="5543477"/>
            <a:ext cx="3478935" cy="964518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%D0%B1 %D0%B8%D1%80%D0%B0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10C626B-45F7-43E2-800D-878CF7DC1D54}"/>
              </a:ext>
            </a:extLst>
          </p:cNvPr>
          <p:cNvSpPr/>
          <p:nvPr/>
        </p:nvSpPr>
        <p:spPr>
          <a:xfrm>
            <a:off x="5961062" y="4866357"/>
            <a:ext cx="2000250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6AD3AAD0-8177-4E51-B871-A7A655C08CE8}"/>
              </a:ext>
            </a:extLst>
          </p:cNvPr>
          <p:cNvSpPr/>
          <p:nvPr/>
        </p:nvSpPr>
        <p:spPr>
          <a:xfrm>
            <a:off x="5957164" y="5715000"/>
            <a:ext cx="839788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31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  <p:bldP spid="13" grpId="0" animBg="1"/>
      <p:bldP spid="14" grpId="0" animBg="1"/>
      <p:bldP spid="8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3486DE64-CA75-4BDC-B69A-C49DC090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 URL and print its parts</a:t>
            </a:r>
          </a:p>
          <a:p>
            <a:r>
              <a:rPr lang="en-US" dirty="0"/>
              <a:t>Requirements: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Validate URL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0C03BD1-F1C0-4EAB-8FD3-A038D17A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23" y="2452048"/>
            <a:ext cx="5029200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https://softuni.bg:447/search?Query=pesho&amp;Users=true#go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F30A11-935D-439E-AAF0-44C31E4F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23" y="4361235"/>
            <a:ext cx="5029200" cy="21098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Protocol: https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Port: 447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Path: /search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Query: Query=pesho&amp;Users=true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Fragment: go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8AB661BD-C2E7-42C6-95E3-A5F9808D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0274126"/>
              </p:ext>
            </p:extLst>
          </p:nvPr>
        </p:nvGraphicFramePr>
        <p:xfrm>
          <a:off x="379412" y="2709289"/>
          <a:ext cx="5981797" cy="3785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428333789"/>
                    </a:ext>
                  </a:extLst>
                </a:gridCol>
                <a:gridCol w="4000597">
                  <a:extLst>
                    <a:ext uri="{9D8B030D-6E8A-4147-A177-3AD203B41FA5}">
                      <a16:colId xmlns:a16="http://schemas.microsoft.com/office/drawing/2014/main" xmlns="" val="406995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Element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Required/Optional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0038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Protocol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</a:t>
                      </a:r>
                      <a:endParaRPr lang="en-US" sz="24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205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</a:t>
                      </a:r>
                      <a:endParaRPr lang="en-US" sz="24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5323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Port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 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(default value for http - </a:t>
                      </a: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for https - </a:t>
                      </a: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443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48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 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(default value: </a:t>
                      </a: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1780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Query Strings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Optional (multiple query strings are separated by </a:t>
                      </a: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&amp;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8878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Fragment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Optional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78104766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96246ADA-1489-4955-92B9-DB6C31324ECE}"/>
              </a:ext>
            </a:extLst>
          </p:cNvPr>
          <p:cNvSpPr/>
          <p:nvPr/>
        </p:nvSpPr>
        <p:spPr>
          <a:xfrm>
            <a:off x="9113823" y="3423043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7800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Validate URL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0C03BD1-F1C0-4EAB-8FD3-A038D17A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4" y="1371600"/>
            <a:ext cx="11263200" cy="4799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WebUtility.UrlDecode(Console.ReadLine());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rgx = new Regex(@"(https|http):\/{2}([a-zA-Z0-9\.-]+)(\:\d+)?([\/][\w\W]+)");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rgx.Match(input);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protocol = match.Groups[1].Value;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(string.IsNullOrEmpty(protocol))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Console.WriteLine("Invalid URL");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Validate all other parts of the URL</a:t>
            </a:r>
          </a:p>
        </p:txBody>
      </p:sp>
    </p:spTree>
    <p:extLst>
      <p:ext uri="{BB962C8B-B14F-4D97-AF65-F5344CB8AC3E}">
        <p14:creationId xmlns:p14="http://schemas.microsoft.com/office/powerpoint/2010/main" xmlns="" val="62990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/>
              <a:t>MIME and Media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7740" y="1143000"/>
            <a:ext cx="4214072" cy="3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36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36DDEA1-CE3A-40C2-A59B-19498B8EB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E2869C-8533-48E6-A70E-3C77439EA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4177" y="3657600"/>
            <a:ext cx="11216087" cy="28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2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dirty="0">
                <a:latin typeface="+mj-lt"/>
                <a:cs typeface="Consolas" panose="020B0609020204030204" pitchFamily="49" charset="0"/>
              </a:rPr>
              <a:t>- </a:t>
            </a:r>
            <a:r>
              <a:rPr lang="en-US" sz="2800" dirty="0"/>
              <a:t>media type of the message content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- </a:t>
            </a:r>
            <a:r>
              <a:rPr lang="en-US" sz="2800" dirty="0">
                <a:latin typeface="+mj-lt"/>
              </a:rPr>
              <a:t>specifies the presentation style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- multiple resources in a single document</a:t>
            </a:r>
          </a:p>
          <a:p>
            <a:pPr marL="682634" lvl="2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MIME</a:t>
            </a:r>
          </a:p>
        </p:txBody>
      </p:sp>
    </p:spTree>
    <p:extLst>
      <p:ext uri="{BB962C8B-B14F-4D97-AF65-F5344CB8AC3E}">
        <p14:creationId xmlns:p14="http://schemas.microsoft.com/office/powerpoint/2010/main" xmlns="" val="37576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MIME Media Types</a:t>
            </a:r>
          </a:p>
        </p:txBody>
      </p:sp>
    </p:spTree>
    <p:extLst>
      <p:ext uri="{BB962C8B-B14F-4D97-AF65-F5344CB8AC3E}">
        <p14:creationId xmlns:p14="http://schemas.microsoft.com/office/powerpoint/2010/main" xmlns="" val="2682463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3559" y="17526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5774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91442" y="3606230"/>
            <a:ext cx="15240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57352" y="3606230"/>
            <a:ext cx="19049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8698221" y="3606230"/>
            <a:ext cx="274320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185290" y="4050610"/>
            <a:ext cx="16711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185290" y="4907508"/>
            <a:ext cx="11377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Request message sent by a client consists of: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(URL)</a:t>
            </a:r>
          </a:p>
          <a:p>
            <a:pPr lvl="2"/>
            <a:r>
              <a:rPr lang="en-US" dirty="0"/>
              <a:t>Protocol version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body</a:t>
            </a:r>
            <a:r>
              <a:rPr lang="en-US" dirty="0"/>
              <a:t> – optional data, e.g. posted form fields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xmlns="" val="30868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0" grpId="0" animBg="1"/>
      <p:bldP spid="10" grpId="1" animBg="1"/>
      <p:bldP spid="11" grpId="0" animBg="1"/>
      <p:bldP spid="478211" grpId="0" uiExpand="1" build="p"/>
      <p:bldP spid="4782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398505"/>
            <a:ext cx="109180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&lt;form method="get"&gt;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&lt;/form&gt;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713F34CD-12EC-4299-B521-FADEFA92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8" y="4348583"/>
            <a:ext cx="10918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 /HTTP/1.1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xmlns="" id="{C6BC1701-B8EB-4FC3-AAA4-1967A54D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2" y="3384101"/>
            <a:ext cx="3107804" cy="522346"/>
          </a:xfrm>
          <a:prstGeom prst="wedgeRoundRectCallout">
            <a:avLst>
              <a:gd name="adj1" fmla="val -75247"/>
              <a:gd name="adj2" fmla="val 1659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xmlns="" id="{457E2DAF-9E91-429F-AC68-238DC57C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765" y="4731622"/>
            <a:ext cx="3581400" cy="555746"/>
          </a:xfrm>
          <a:prstGeom prst="wedgeRoundRectCallout">
            <a:avLst>
              <a:gd name="adj1" fmla="val -112672"/>
              <a:gd name="adj2" fmla="val 189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xmlns="" id="{4ADB1464-E0F3-429C-9A96-BB9E874A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612" y="6044916"/>
            <a:ext cx="4088825" cy="585087"/>
          </a:xfrm>
          <a:prstGeom prst="wedgeRoundRectCallout">
            <a:avLst>
              <a:gd name="adj1" fmla="val -73786"/>
              <a:gd name="adj2" fmla="val -699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A200AA7-427F-451A-842D-94F92454C9EC}"/>
              </a:ext>
            </a:extLst>
          </p:cNvPr>
          <p:cNvSpPr/>
          <p:nvPr/>
        </p:nvSpPr>
        <p:spPr>
          <a:xfrm>
            <a:off x="574367" y="4348583"/>
            <a:ext cx="2776845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5D5346C7-64A3-49F9-8CC1-F6FD99F8873B}"/>
              </a:ext>
            </a:extLst>
          </p:cNvPr>
          <p:cNvSpPr/>
          <p:nvPr/>
        </p:nvSpPr>
        <p:spPr>
          <a:xfrm>
            <a:off x="549420" y="48366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C198E695-3476-413D-BCA6-4F938C731232}"/>
              </a:ext>
            </a:extLst>
          </p:cNvPr>
          <p:cNvSpPr/>
          <p:nvPr/>
        </p:nvSpPr>
        <p:spPr>
          <a:xfrm>
            <a:off x="549420" y="56455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439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method transfers data in the HTTP body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can send text and binary data e.g. upload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Request Method – Example</a:t>
            </a:r>
            <a:endParaRPr lang="bg-BG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0C7F5DFB-DCF9-4C9A-AE1A-DEEB81CF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3" y="3179583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/login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xmlns="" id="{C46D1D39-DF59-4081-BF80-BE3410E8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791" y="2801050"/>
            <a:ext cx="2971800" cy="555746"/>
          </a:xfrm>
          <a:prstGeom prst="wedgeRoundRectCallout">
            <a:avLst>
              <a:gd name="adj1" fmla="val -101443"/>
              <a:gd name="adj2" fmla="val 524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xmlns="" id="{2E561D18-0734-4681-9FA9-671208E7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025" y="4210960"/>
            <a:ext cx="3562973" cy="555746"/>
          </a:xfrm>
          <a:prstGeom prst="wedgeRoundRectCallout">
            <a:avLst>
              <a:gd name="adj1" fmla="val -128518"/>
              <a:gd name="adj2" fmla="val -86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xmlns="" id="{8579E150-6318-47B1-9329-A47CA0314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000" y="5260061"/>
            <a:ext cx="3691022" cy="920690"/>
          </a:xfrm>
          <a:prstGeom prst="wedgeRoundRectCallout">
            <a:avLst>
              <a:gd name="adj1" fmla="val -74992"/>
              <a:gd name="adj2" fmla="val -922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9E31379D-80AF-4CE6-ADB4-B3A5E398D660}"/>
              </a:ext>
            </a:extLst>
          </p:cNvPr>
          <p:cNvSpPr/>
          <p:nvPr/>
        </p:nvSpPr>
        <p:spPr>
          <a:xfrm>
            <a:off x="696813" y="3176379"/>
            <a:ext cx="42687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13D49828-5D7A-439A-A051-768162CBA69C}"/>
              </a:ext>
            </a:extLst>
          </p:cNvPr>
          <p:cNvSpPr/>
          <p:nvPr/>
        </p:nvSpPr>
        <p:spPr>
          <a:xfrm>
            <a:off x="696813" y="3618117"/>
            <a:ext cx="4268788" cy="715627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99C0FFA4-1A5D-4C16-BDDE-6D73E6BC996D}"/>
              </a:ext>
            </a:extLst>
          </p:cNvPr>
          <p:cNvSpPr/>
          <p:nvPr/>
        </p:nvSpPr>
        <p:spPr>
          <a:xfrm>
            <a:off x="696813" y="4648900"/>
            <a:ext cx="60975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7181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Response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6782" y="1372814"/>
            <a:ext cx="3205353" cy="32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777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text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341813" y="2722652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80212" y="2722649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204181" y="2722646"/>
            <a:ext cx="236223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341813" y="3144321"/>
            <a:ext cx="16001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4300840" y="3926024"/>
            <a:ext cx="689897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38153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4823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0347" y="1577475"/>
            <a:ext cx="4228119" cy="634078"/>
          </a:xfrm>
          <a:prstGeom prst="wedgeRoundRectCallout">
            <a:avLst>
              <a:gd name="adj1" fmla="val -67127"/>
              <a:gd name="adj2" fmla="val 276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54207" y="3503322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999412" y="5240096"/>
            <a:ext cx="2667000" cy="1036836"/>
          </a:xfrm>
          <a:prstGeom prst="wedgeRoundRectCallout">
            <a:avLst>
              <a:gd name="adj1" fmla="val -78452"/>
              <a:gd name="adj2" fmla="val 8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AA3B392-1E74-4B3A-A92F-75E78F2C5E63}"/>
              </a:ext>
            </a:extLst>
          </p:cNvPr>
          <p:cNvSpPr/>
          <p:nvPr/>
        </p:nvSpPr>
        <p:spPr>
          <a:xfrm>
            <a:off x="946148" y="1828800"/>
            <a:ext cx="2938464" cy="457200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3DFC9A8-1820-4634-9DBD-AB436A7EF61F}"/>
              </a:ext>
            </a:extLst>
          </p:cNvPr>
          <p:cNvSpPr/>
          <p:nvPr/>
        </p:nvSpPr>
        <p:spPr>
          <a:xfrm>
            <a:off x="946148" y="2286864"/>
            <a:ext cx="7053264" cy="21037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97AB40AA-E746-4B91-9B78-78034EE394E8}"/>
              </a:ext>
            </a:extLst>
          </p:cNvPr>
          <p:cNvSpPr/>
          <p:nvPr/>
        </p:nvSpPr>
        <p:spPr>
          <a:xfrm>
            <a:off x="944107" y="4754292"/>
            <a:ext cx="6293305" cy="16465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6980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  <p:bldP spid="10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 Continue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200 OK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201 Created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304 Not Modified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400 Bad Request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404 Not Found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"401 Unauthorized",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409 Conflict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500 Internal Server Error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503 Service Unavailable</a:t>
            </a:r>
            <a:r>
              <a:rPr lang="en-US" dirty="0"/>
              <a:t>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2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6259" y="1738312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1744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531812" y="1676400"/>
            <a:ext cx="1103777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&lt;HTML&gt;&lt;HEAD&gt;&lt;TITLE&gt;404 Not Found&lt;/TITLE&gt;&lt;/HEAD&gt;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/img/logo.gif was not found on this server.&lt;P&gt; 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79378" y="1631692"/>
            <a:ext cx="3555931" cy="638953"/>
          </a:xfrm>
          <a:prstGeom prst="wedgeRoundRectCallout">
            <a:avLst>
              <a:gd name="adj1" fmla="val -138624"/>
              <a:gd name="adj2" fmla="val -114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BE4FA1B1-6FFC-4920-B4F5-413ECAD35D56}"/>
              </a:ext>
            </a:extLst>
          </p:cNvPr>
          <p:cNvSpPr/>
          <p:nvPr/>
        </p:nvSpPr>
        <p:spPr>
          <a:xfrm>
            <a:off x="531812" y="1676400"/>
            <a:ext cx="3962400" cy="497682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B490E73-7885-4BDB-BAA3-955A49F73A75}"/>
              </a:ext>
            </a:extLst>
          </p:cNvPr>
          <p:cNvSpPr/>
          <p:nvPr/>
        </p:nvSpPr>
        <p:spPr>
          <a:xfrm>
            <a:off x="531812" y="2218790"/>
            <a:ext cx="6387640" cy="1515010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7D07CD6-8C72-4364-8E39-E96D731B72A4}"/>
              </a:ext>
            </a:extLst>
          </p:cNvPr>
          <p:cNvSpPr/>
          <p:nvPr/>
        </p:nvSpPr>
        <p:spPr>
          <a:xfrm>
            <a:off x="470876" y="4099289"/>
            <a:ext cx="11034600" cy="23304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690553" y="3452710"/>
            <a:ext cx="2365618" cy="1279472"/>
          </a:xfrm>
          <a:prstGeom prst="wedgeRoundRectCallout">
            <a:avLst>
              <a:gd name="adj1" fmla="val -94175"/>
              <a:gd name="adj2" fmla="val 57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response body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80943" y="2521266"/>
            <a:ext cx="3352800" cy="650304"/>
          </a:xfrm>
          <a:prstGeom prst="wedgeRoundRectCallout">
            <a:avLst>
              <a:gd name="adj1" fmla="val -75128"/>
              <a:gd name="adj2" fmla="val 141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headers</a:t>
            </a:r>
          </a:p>
        </p:txBody>
      </p:sp>
    </p:spTree>
    <p:extLst>
      <p:ext uri="{BB962C8B-B14F-4D97-AF65-F5344CB8AC3E}">
        <p14:creationId xmlns:p14="http://schemas.microsoft.com/office/powerpoint/2010/main" xmlns="" val="27670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) tells the browser to request another URL: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2345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2300" y="2175426"/>
            <a:ext cx="4890624" cy="1029473"/>
          </a:xfrm>
          <a:prstGeom prst="wedgeRoundRectCallout">
            <a:avLst>
              <a:gd name="adj1" fmla="val -63103"/>
              <a:gd name="adj2" fmla="val 58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5562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1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73054" y="3360806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15814" y="1580031"/>
            <a:ext cx="969065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inline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750AB32-DCAF-4DB5-9684-EC2B31EA27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502" y="4223725"/>
            <a:ext cx="6611273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87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 (3)</a:t>
            </a:r>
            <a:endParaRPr lang="bg-BG" dirty="0"/>
          </a:p>
        </p:txBody>
      </p:sp>
      <p:pic>
        <p:nvPicPr>
          <p:cNvPr id="4100" name="Picture 4" descr="https://puu.sh/txSO8/1fca5a643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9349" y="4054719"/>
            <a:ext cx="462358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5873055" y="3429000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92571" y="1791153"/>
            <a:ext cx="10603683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attachment;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</p:spTree>
    <p:extLst>
      <p:ext uri="{BB962C8B-B14F-4D97-AF65-F5344CB8AC3E}">
        <p14:creationId xmlns:p14="http://schemas.microsoft.com/office/powerpoint/2010/main" xmlns="" val="20779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2124535-AF3A-4D1F-9294-1D7602FF1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several URL paths until receiving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The path includes information about the HTTP method</a:t>
            </a:r>
          </a:p>
          <a:p>
            <a:r>
              <a:rPr lang="en-US" dirty="0"/>
              <a:t>Read a HTTP request and return the corresponding response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Request Parser</a:t>
            </a:r>
            <a:endParaRPr lang="bg-BG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A7A05544-60D5-46E5-896A-228F3FF8F5D9}"/>
              </a:ext>
            </a:extLst>
          </p:cNvPr>
          <p:cNvSpPr txBox="1">
            <a:spLocks/>
          </p:cNvSpPr>
          <p:nvPr/>
        </p:nvSpPr>
        <p:spPr>
          <a:xfrm>
            <a:off x="953347" y="4011303"/>
            <a:ext cx="4572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/register/get</a:t>
            </a:r>
          </a:p>
          <a:p>
            <a:pPr>
              <a:lnSpc>
                <a:spcPct val="100000"/>
              </a:lnSpc>
            </a:pPr>
            <a:r>
              <a:rPr lang="da-DK" noProof="1"/>
              <a:t>/register/post</a:t>
            </a:r>
          </a:p>
          <a:p>
            <a:pPr>
              <a:lnSpc>
                <a:spcPct val="100000"/>
              </a:lnSpc>
            </a:pPr>
            <a:r>
              <a:rPr lang="da-DK" noProof="1"/>
              <a:t>END</a:t>
            </a:r>
          </a:p>
          <a:p>
            <a:pPr>
              <a:lnSpc>
                <a:spcPct val="100000"/>
              </a:lnSpc>
            </a:pPr>
            <a:r>
              <a:rPr lang="da-DK" noProof="1"/>
              <a:t>GET /register HTTP/1.1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70533271-1D84-48EC-B408-79C19316E17C}"/>
              </a:ext>
            </a:extLst>
          </p:cNvPr>
          <p:cNvSpPr txBox="1">
            <a:spLocks/>
          </p:cNvSpPr>
          <p:nvPr/>
        </p:nvSpPr>
        <p:spPr>
          <a:xfrm>
            <a:off x="7286316" y="3580416"/>
            <a:ext cx="3810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HTTP/1.1 200 OK</a:t>
            </a:r>
          </a:p>
          <a:p>
            <a:pPr>
              <a:lnSpc>
                <a:spcPct val="100000"/>
              </a:lnSpc>
            </a:pPr>
            <a:r>
              <a:rPr lang="da-DK" noProof="1"/>
              <a:t>Content-Length: 2</a:t>
            </a:r>
          </a:p>
          <a:p>
            <a:pPr>
              <a:lnSpc>
                <a:spcPct val="100000"/>
              </a:lnSpc>
            </a:pPr>
            <a:r>
              <a:rPr lang="da-DK" noProof="1"/>
              <a:t>Content-Type: text/plain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OK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F9458C68-9588-4AEA-B56C-B37C88FA1079}"/>
              </a:ext>
            </a:extLst>
          </p:cNvPr>
          <p:cNvSpPr/>
          <p:nvPr/>
        </p:nvSpPr>
        <p:spPr>
          <a:xfrm>
            <a:off x="6062931" y="4728744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6452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Request Parser</a:t>
            </a:r>
            <a:endParaRPr lang="bg-BG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A7A05544-60D5-46E5-896A-228F3FF8F5D9}"/>
              </a:ext>
            </a:extLst>
          </p:cNvPr>
          <p:cNvSpPr txBox="1">
            <a:spLocks/>
          </p:cNvSpPr>
          <p:nvPr/>
        </p:nvSpPr>
        <p:spPr>
          <a:xfrm>
            <a:off x="319904" y="1020058"/>
            <a:ext cx="11552498" cy="54353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List&lt;string&gt; paths = new List&lt;string&gt;();</a:t>
            </a:r>
          </a:p>
          <a:p>
            <a:pPr>
              <a:lnSpc>
                <a:spcPct val="100000"/>
              </a:lnSpc>
            </a:pPr>
            <a:r>
              <a:rPr lang="da-DK" noProof="1"/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TODO: Read paths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string[] request = Console.ReadLine().Split();</a:t>
            </a:r>
          </a:p>
          <a:p>
            <a:pPr>
              <a:lnSpc>
                <a:spcPct val="100000"/>
              </a:lnSpc>
            </a:pPr>
            <a:r>
              <a:rPr lang="da-DK" noProof="1"/>
              <a:t>string method = request[0];</a:t>
            </a:r>
          </a:p>
          <a:p>
            <a:pPr>
              <a:lnSpc>
                <a:spcPct val="100000"/>
              </a:lnSpc>
            </a:pPr>
            <a:r>
              <a:rPr lang="da-DK" noProof="1"/>
              <a:t>string url = request[1];</a:t>
            </a:r>
          </a:p>
          <a:p>
            <a:r>
              <a:rPr lang="en-US" dirty="0"/>
              <a:t>string </a:t>
            </a:r>
            <a:r>
              <a:rPr lang="en-US" noProof="1"/>
              <a:t>requestPath</a:t>
            </a:r>
            <a:r>
              <a:rPr lang="en-US" dirty="0"/>
              <a:t> = </a:t>
            </a:r>
            <a:r>
              <a:rPr lang="en-US" noProof="1"/>
              <a:t>url</a:t>
            </a:r>
            <a:r>
              <a:rPr lang="en-US" dirty="0"/>
              <a:t> + "/" + </a:t>
            </a:r>
            <a:r>
              <a:rPr lang="en-US" noProof="1"/>
              <a:t>method</a:t>
            </a:r>
            <a:r>
              <a:rPr lang="en-US" dirty="0"/>
              <a:t>.</a:t>
            </a:r>
            <a:r>
              <a:rPr lang="en-US" noProof="1"/>
              <a:t>ToLower</a:t>
            </a:r>
            <a:r>
              <a:rPr lang="en-US" dirty="0"/>
              <a:t>();</a:t>
            </a:r>
          </a:p>
          <a:p>
            <a:r>
              <a:rPr lang="en-US" dirty="0"/>
              <a:t>bool </a:t>
            </a:r>
            <a:r>
              <a:rPr lang="en-US" noProof="1"/>
              <a:t>isValid</a:t>
            </a:r>
            <a:r>
              <a:rPr lang="en-US" dirty="0"/>
              <a:t> = </a:t>
            </a:r>
            <a:r>
              <a:rPr lang="en-US" noProof="1"/>
              <a:t>paths</a:t>
            </a:r>
            <a:r>
              <a:rPr lang="en-US" dirty="0"/>
              <a:t>.Any(p =&gt; p == requestPath);</a:t>
            </a: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int statusCode = isValid ? (int)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HttpStatusCode</a:t>
            </a:r>
            <a:r>
              <a:rPr lang="da-DK" noProof="1"/>
              <a:t>.OK : (int)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HttpStatusCode</a:t>
            </a:r>
            <a:r>
              <a:rPr lang="da-DK" noProof="1"/>
              <a:t>.NotFound;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TODO: Find Status Text and Content-Length</a:t>
            </a:r>
          </a:p>
        </p:txBody>
      </p:sp>
    </p:spTree>
    <p:extLst>
      <p:ext uri="{BB962C8B-B14F-4D97-AF65-F5344CB8AC3E}">
        <p14:creationId xmlns:p14="http://schemas.microsoft.com/office/powerpoint/2010/main" xmlns="" val="26331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5803A5E5-73FA-4C65-A35B-3BFD33369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51121"/>
            <a:ext cx="11466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HTML forms can send 2 types of HTTP</a:t>
            </a:r>
            <a:br>
              <a:rPr lang="en-US" sz="3200" dirty="0"/>
            </a:br>
            <a:r>
              <a:rPr lang="en-US" sz="3200" dirty="0"/>
              <a:t>requests: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headers </a:t>
            </a:r>
            <a:r>
              <a:rPr lang="en-US" sz="3200" dirty="0"/>
              <a:t>describe the</a:t>
            </a:r>
            <a:br>
              <a:rPr lang="en-US" sz="3200" dirty="0"/>
            </a:br>
            <a:r>
              <a:rPr lang="en-US" sz="3200" dirty="0"/>
              <a:t>request / response metadata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See the most used headers </a:t>
            </a:r>
            <a:r>
              <a:rPr lang="en-US" sz="3000" dirty="0">
                <a:hlinkClick r:id="rId3"/>
              </a:rPr>
              <a:t>here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200" dirty="0"/>
              <a:t> parts define: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port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/>
              <a:t>,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fragment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DA74F19-77EF-4B00-828B-EF7238C3C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538928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12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63DDEAC-6FAB-486D-91BB-1997140470F3}"/>
              </a:ext>
            </a:extLst>
          </p:cNvPr>
          <p:cNvGrpSpPr/>
          <p:nvPr/>
        </p:nvGrpSpPr>
        <p:grpSpPr>
          <a:xfrm>
            <a:off x="8242372" y="1600200"/>
            <a:ext cx="2881239" cy="2059408"/>
            <a:chOff x="10414397" y="1338745"/>
            <a:chExt cx="1787938" cy="11823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4CF746D9-8424-4AFF-BE1B-A746791A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426696" y="1338745"/>
              <a:ext cx="1502863" cy="7147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CA41209-DE5B-47FF-93BD-F417D90FAF81}"/>
                </a:ext>
              </a:extLst>
            </p:cNvPr>
            <p:cNvSpPr txBox="1"/>
            <p:nvPr/>
          </p:nvSpPr>
          <p:spPr>
            <a:xfrm>
              <a:off x="10414397" y="1997870"/>
              <a:ext cx="1787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.NET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95349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874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3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953000"/>
            <a:ext cx="4032931" cy="998230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xmlns="" val="2620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16311</TotalTime>
  <Words>2395</Words>
  <Application>Microsoft Office PowerPoint</Application>
  <PresentationFormat>Custom</PresentationFormat>
  <Paragraphs>552</Paragraphs>
  <Slides>50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SoftUni 16x9</vt:lpstr>
      <vt:lpstr>HTTP Protocol</vt:lpstr>
      <vt:lpstr>Table of Contents</vt:lpstr>
      <vt:lpstr>Have a Question?</vt:lpstr>
      <vt:lpstr>HTTP Basics</vt:lpstr>
      <vt:lpstr>Web Server Work Model</vt:lpstr>
      <vt:lpstr>Web Server Work Model</vt:lpstr>
      <vt:lpstr>Hyper Text Transfer Protocol</vt:lpstr>
      <vt:lpstr>HTTP Request Methods</vt:lpstr>
      <vt:lpstr>HTTP Conversation: Example</vt:lpstr>
      <vt:lpstr>Dev Tools</vt:lpstr>
      <vt:lpstr>Tools for Developers – Browser Dev Tools </vt:lpstr>
      <vt:lpstr>Tools for Developers – Browser Add-ons</vt:lpstr>
      <vt:lpstr>HTTP Tools for Developers - Desktop</vt:lpstr>
      <vt:lpstr>HTML Forms</vt:lpstr>
      <vt:lpstr>HTML Forms - Action Attribute</vt:lpstr>
      <vt:lpstr>HTML Forms – Method Attribute </vt:lpstr>
      <vt:lpstr>HTML Forms – Method Attribute (2)</vt:lpstr>
      <vt:lpstr>URL Encoded Form Data – Example</vt:lpstr>
      <vt:lpstr>URL</vt:lpstr>
      <vt:lpstr>Uniform Resource Locator (URL)</vt:lpstr>
      <vt:lpstr>Query String in C# </vt:lpstr>
      <vt:lpstr>URL Encoding</vt:lpstr>
      <vt:lpstr>URL Encoding - Examples</vt:lpstr>
      <vt:lpstr>Problem: URL Decode</vt:lpstr>
      <vt:lpstr>Valid and Invalid URLs – Examples</vt:lpstr>
      <vt:lpstr>Problem: Validate URL</vt:lpstr>
      <vt:lpstr>Solution: Validate URL</vt:lpstr>
      <vt:lpstr>MIME and Media Types</vt:lpstr>
      <vt:lpstr>What is MIME?</vt:lpstr>
      <vt:lpstr>Concepts of MIME</vt:lpstr>
      <vt:lpstr>Common MIME Media Types</vt:lpstr>
      <vt:lpstr>HTTP Request</vt:lpstr>
      <vt:lpstr>HTTP Request Message</vt:lpstr>
      <vt:lpstr>GET Request Method – Example</vt:lpstr>
      <vt:lpstr>POST Request Method – Example</vt:lpstr>
      <vt:lpstr>HTTP Response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Content-Disposition – Example</vt:lpstr>
      <vt:lpstr>Content-Disposition – Example (3)</vt:lpstr>
      <vt:lpstr>Problem: Request Parser</vt:lpstr>
      <vt:lpstr>Solution: Request Parser</vt:lpstr>
      <vt:lpstr>Summary</vt:lpstr>
      <vt:lpstr>HTTP Protocol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- HTTP Protocol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Потребител на Windows</cp:lastModifiedBy>
  <cp:revision>406</cp:revision>
  <dcterms:created xsi:type="dcterms:W3CDTF">2014-01-02T17:00:34Z</dcterms:created>
  <dcterms:modified xsi:type="dcterms:W3CDTF">2017-10-06T09:20:22Z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